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33" autoAdjust="0"/>
    <p:restoredTop sz="94658" autoAdjust="0"/>
  </p:normalViewPr>
  <p:slideViewPr>
    <p:cSldViewPr snapToGrid="0">
      <p:cViewPr varScale="1">
        <p:scale>
          <a:sx n="62" d="100"/>
          <a:sy n="62" d="100"/>
        </p:scale>
        <p:origin x="-8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" name="Rectangle 10"/>
          <p:cNvSpPr/>
          <p:nvPr/>
        </p:nvSpPr>
        <p:spPr>
          <a:xfrm>
            <a:off x="1447800" y="1411288"/>
            <a:ext cx="9296400" cy="403542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7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9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12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125" y="1341438"/>
            <a:ext cx="1555750" cy="527050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1CA2D663-82EA-4DBF-B7E6-2364A6A0C5E2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13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4150" y="5211763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7425" y="5211763"/>
            <a:ext cx="2111375" cy="228600"/>
          </a:xfrm>
        </p:spPr>
        <p:txBody>
          <a:bodyPr/>
          <a:lstStyle>
            <a:lvl1pPr>
              <a:defRPr/>
            </a:lvl1pPr>
          </a:lstStyle>
          <a:p>
            <a:fld id="{FC6327B4-DD0B-4967-A8A2-D43D41D2CD21}" type="slidenum">
              <a:rPr lang="sk-SK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97659-D99B-417A-ACC4-591FF28E7115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4C164-F173-4DD5-9C8D-4EA5060F2D77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68CDE-7C95-4012-87B2-09691CB294F1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7621E-255A-4CDF-8A0E-1C361843AEE5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65D26-D958-42EE-B805-E30BA33F6B0A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8C7DA-A04A-4453-B18E-0029407D8C78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" name="Rectangle 23"/>
          <p:cNvSpPr/>
          <p:nvPr/>
        </p:nvSpPr>
        <p:spPr>
          <a:xfrm>
            <a:off x="1447800" y="1411288"/>
            <a:ext cx="9296400" cy="403542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7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9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300" y="1344613"/>
            <a:ext cx="1555750" cy="530225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A4ED5EC-138D-4A8B-8C12-D7F0A4C0EE5D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4150" y="5211763"/>
            <a:ext cx="5907088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250" y="5211763"/>
            <a:ext cx="2112963" cy="228600"/>
          </a:xfrm>
        </p:spPr>
        <p:txBody>
          <a:bodyPr/>
          <a:lstStyle>
            <a:lvl1pPr>
              <a:defRPr/>
            </a:lvl1pPr>
          </a:lstStyle>
          <a:p>
            <a:fld id="{2A813F45-4DB1-4E73-87EE-B53506295E77}" type="slidenum">
              <a:rPr lang="sk-SK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7D196-0D5A-4EF8-8B1A-4E5A148CE608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61B39-AB90-4F0F-BDD3-C3D4B15E86D0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31FA5-EAA4-45FF-A042-7C6CB6939D62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62E54-6D42-449F-A0DE-FC429F6B7630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1171-E455-44B4-86C0-2D41FA652C04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E8BE9-914F-402A-B6E2-5BB6BD29D00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8A05E-AF96-4AFD-94B2-0358B1CA8E22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3A6EB-694C-4C26-9610-4772278C988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/>
          <p:nvPr/>
        </p:nvSpPr>
        <p:spPr>
          <a:xfrm>
            <a:off x="246063" y="238125"/>
            <a:ext cx="8531225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1A6A1-1B73-45A5-AA20-3E550EC8BEDA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363" y="6223000"/>
            <a:ext cx="1463675" cy="27463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5B2555-1B8A-40E3-B98F-E4F909C74214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k-SK" noProof="0" smtClean="0"/>
              <a:t>Ak chcete pridať obrázok, kliknite na ikonu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0F3C308C-23D7-4758-BA15-EDDE438BC28B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538" y="6227763"/>
            <a:ext cx="1463675" cy="2730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C13DCAE-77A4-4107-A5AC-7A9CDB8CF51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štýly predlohy textu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638" y="6307138"/>
            <a:ext cx="27432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390286-9884-4660-8FE9-8EA763D36849}" type="datetimeFigureOut">
              <a:rPr lang="sk-SK"/>
              <a:pPr>
                <a:defRPr/>
              </a:pPr>
              <a:t>12.2.2019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307138"/>
            <a:ext cx="521335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563" y="6307138"/>
            <a:ext cx="1463675" cy="2746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04040"/>
                </a:solidFill>
              </a:defRPr>
            </a:lvl1pPr>
          </a:lstStyle>
          <a:p>
            <a:fld id="{EBBA9352-6D2C-41CD-AE1A-05CB2A9DC562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6" r:id="rId2"/>
    <p:sldLayoutId id="2147483774" r:id="rId3"/>
    <p:sldLayoutId id="2147483767" r:id="rId4"/>
    <p:sldLayoutId id="2147483768" r:id="rId5"/>
    <p:sldLayoutId id="2147483769" r:id="rId6"/>
    <p:sldLayoutId id="2147483770" r:id="rId7"/>
    <p:sldLayoutId id="2147483775" r:id="rId8"/>
    <p:sldLayoutId id="2147483776" r:id="rId9"/>
    <p:sldLayoutId id="2147483771" r:id="rId10"/>
    <p:sldLayoutId id="21474837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dirty="0">
          <a:solidFill>
            <a:srgbClr val="262626"/>
          </a:solidFill>
          <a:latin typeface="+mj-lt"/>
          <a:ea typeface="+mn-ea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entury Gothic" panose="020B0502020202020204" pitchFamily="34" charset="0"/>
        </a:defRPr>
      </a:lvl9pPr>
    </p:titleStyle>
    <p:bodyStyle>
      <a:lvl1pPr marL="182563" indent="-182563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2100" y="2090738"/>
            <a:ext cx="9067800" cy="2132012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5400" smtClean="0"/>
              <a:t>Školská zrelosť a pripravenosť dieťaťa na primárne vzdelávanie   </a:t>
            </a:r>
            <a:endParaRPr lang="sk-SK" sz="540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62100" y="4681538"/>
            <a:ext cx="9070975" cy="4572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sk-SK" dirty="0" smtClean="0"/>
              <a:t>(Prvý stupeň základnej školy)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k-SK" smtClean="0"/>
          </a:p>
        </p:txBody>
      </p:sp>
      <p:sp>
        <p:nvSpPr>
          <p:cNvPr id="1536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Garamond" pitchFamily="18" charset="0"/>
              <a:buNone/>
            </a:pPr>
            <a:r>
              <a:rPr lang="sk-SK" sz="4800" dirty="0" smtClean="0"/>
              <a:t>Ďakujem za pozornosť</a:t>
            </a:r>
          </a:p>
          <a:p>
            <a:pPr marL="0" indent="0" algn="ctr" eaLnBrk="1" hangingPunct="1">
              <a:buFont typeface="Garamond" pitchFamily="18" charset="0"/>
              <a:buNone/>
            </a:pPr>
            <a:endParaRPr lang="sk-SK" sz="4800" dirty="0" smtClean="0"/>
          </a:p>
          <a:p>
            <a:pPr marL="0" indent="0" algn="ctr" eaLnBrk="1" hangingPunct="1">
              <a:buFont typeface="Garamond" pitchFamily="18" charset="0"/>
              <a:buNone/>
            </a:pPr>
            <a:r>
              <a:rPr lang="sk-SK" sz="4800" dirty="0" smtClean="0"/>
              <a:t>Spracovala  </a:t>
            </a:r>
          </a:p>
          <a:p>
            <a:pPr marL="0" indent="0" algn="ctr" eaLnBrk="1" hangingPunct="1">
              <a:buFont typeface="Garamond" pitchFamily="18" charset="0"/>
              <a:buNone/>
            </a:pPr>
            <a:r>
              <a:rPr lang="sk-SK" sz="3600" dirty="0" smtClean="0"/>
              <a:t>Mgr. Martina </a:t>
            </a:r>
            <a:r>
              <a:rPr lang="sk-SK" sz="3600" dirty="0" err="1" smtClean="0"/>
              <a:t>Sklenicová</a:t>
            </a:r>
            <a:r>
              <a:rPr lang="sk-SK" sz="3600" dirty="0" smtClean="0"/>
              <a:t>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k-SK" smtClean="0"/>
              <a:t>Školská zrelosť </a:t>
            </a: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sz="2000" dirty="0" smtClean="0"/>
              <a:t>predstavuje taký stupeň vývinu, ktorý umožňuje dieťaťu úspešné nadobudnutie školských vedomostí a poznatkov   </a:t>
            </a:r>
          </a:p>
          <a:p>
            <a:pPr eaLnBrk="1" hangingPunct="1"/>
            <a:r>
              <a:rPr lang="sk-SK" sz="2000" dirty="0" smtClean="0"/>
              <a:t>znamená zrelosť </a:t>
            </a:r>
            <a:r>
              <a:rPr lang="sk-SK" sz="2000" dirty="0" smtClean="0"/>
              <a:t>centrálnej </a:t>
            </a:r>
            <a:r>
              <a:rPr lang="sk-SK" sz="2000" dirty="0" smtClean="0"/>
              <a:t>nervovej </a:t>
            </a:r>
            <a:r>
              <a:rPr lang="sk-SK" sz="2000" dirty="0" smtClean="0"/>
              <a:t>sústavy (CNS), </a:t>
            </a:r>
            <a:r>
              <a:rPr lang="sk-SK" sz="2000" dirty="0" smtClean="0"/>
              <a:t>ktorá predstavuje odolnosť voči záťaži, schopnosti sústrediť sa a emocionálnu stabilitu </a:t>
            </a:r>
          </a:p>
          <a:p>
            <a:pPr eaLnBrk="1" hangingPunct="1"/>
            <a:r>
              <a:rPr lang="sk-SK" sz="2000" dirty="0" smtClean="0"/>
              <a:t>zrelosť </a:t>
            </a:r>
            <a:r>
              <a:rPr lang="sk-SK" sz="2000" dirty="0" smtClean="0"/>
              <a:t>centrálnej nervovej sústavy (CNS) </a:t>
            </a:r>
            <a:r>
              <a:rPr lang="sk-SK" sz="2000" dirty="0" smtClean="0"/>
              <a:t>je predpokladom pre úspešnú adaptáciu na školský režim </a:t>
            </a:r>
          </a:p>
          <a:p>
            <a:pPr eaLnBrk="1" hangingPunct="1"/>
            <a:r>
              <a:rPr lang="sk-SK" sz="2000" dirty="0" smtClean="0"/>
              <a:t>zrenie </a:t>
            </a:r>
            <a:r>
              <a:rPr lang="sk-SK" sz="2000" dirty="0" smtClean="0"/>
              <a:t>centrálnej nervovej </a:t>
            </a:r>
            <a:r>
              <a:rPr lang="sk-SK" sz="2000" smtClean="0"/>
              <a:t>sústavy (CNS) </a:t>
            </a:r>
            <a:r>
              <a:rPr lang="sk-SK" sz="2000" dirty="0" smtClean="0"/>
              <a:t>ovplyvňuje </a:t>
            </a:r>
            <a:r>
              <a:rPr lang="sk-SK" sz="2000" dirty="0" err="1" smtClean="0"/>
              <a:t>lateralitu</a:t>
            </a:r>
            <a:r>
              <a:rPr lang="sk-SK" sz="2000" dirty="0" smtClean="0"/>
              <a:t>, rozvoj motorickej a senzorickej koordinácie, je predpokladom k rozvoju zrakovej a sluchovej percepcie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Kritériá a znaky školskej zrelosti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342900" indent="-34290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+mj-lt"/>
              <a:buAutoNum type="arabicParenR"/>
              <a:defRPr/>
            </a:pPr>
            <a:r>
              <a:rPr lang="sk-SK" sz="2000" b="1" dirty="0" smtClean="0"/>
              <a:t>Vek – </a:t>
            </a:r>
            <a:r>
              <a:rPr lang="sk-SK" sz="2000" dirty="0" smtClean="0"/>
              <a:t>k 31.08. dieťaťa dovŕšilo 6 rokov </a:t>
            </a:r>
          </a:p>
          <a:p>
            <a:pPr marL="342900" indent="-34290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+mj-lt"/>
              <a:buAutoNum type="arabicParenR"/>
              <a:defRPr/>
            </a:pPr>
            <a:r>
              <a:rPr lang="sk-SK" sz="2000" b="1" dirty="0" smtClean="0"/>
              <a:t>Telesná spôsobilosť, </a:t>
            </a:r>
            <a:r>
              <a:rPr lang="sk-SK" sz="2000" dirty="0" smtClean="0"/>
              <a:t>vyspelosť, zrelosť nervových dráh. </a:t>
            </a:r>
            <a:r>
              <a:rPr lang="sk-SK" sz="2000" b="1" dirty="0" smtClean="0"/>
              <a:t>Posudzuje sa: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výška a hmotnosť dieťaťa, ktorá predstavuje kvalitatívnu premenu telesnej stavby dieťaťa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/>
              <a:t>p</a:t>
            </a:r>
            <a:r>
              <a:rPr lang="sk-SK" sz="2000" dirty="0" smtClean="0"/>
              <a:t>redĺženie končatín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relatívne zmenšenie hlavy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zúženie a sploštenie trupu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zníženie tukovej vrstvy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/>
              <a:t>n</a:t>
            </a:r>
            <a:r>
              <a:rPr lang="sk-SK" sz="2000" dirty="0" smtClean="0"/>
              <a:t>ástup druhej </a:t>
            </a:r>
            <a:r>
              <a:rPr lang="sk-SK" sz="2000" dirty="0" err="1" smtClean="0"/>
              <a:t>dentície</a:t>
            </a:r>
            <a:r>
              <a:rPr lang="sk-SK" sz="2000" dirty="0" smtClean="0"/>
              <a:t>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/>
              <a:t>p</a:t>
            </a:r>
            <a:r>
              <a:rPr lang="sk-SK" sz="2000" dirty="0" smtClean="0"/>
              <a:t>ohyby dieťaťa sú presnejšie a jemnejšie 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k-SK" smtClean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66800" y="642938"/>
            <a:ext cx="10058400" cy="5392737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b="1" dirty="0" smtClean="0"/>
              <a:t>3</a:t>
            </a:r>
            <a:r>
              <a:rPr lang="sk-SK" sz="2000" b="1" dirty="0" smtClean="0"/>
              <a:t>) Mentálna spôsobilosť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myslenie sa stáva analytickejším, zdokonaľuje sa schopnosť vystihnúť podstatné znaky a vzťahy medzi javmi a schopnosť reprodukovať predlohu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/>
              <a:t>n</a:t>
            </a:r>
            <a:r>
              <a:rPr lang="sk-SK" sz="2000" dirty="0" smtClean="0"/>
              <a:t>astupuje spontánny záujem o číslice a písmená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2000" b="1" dirty="0" smtClean="0"/>
              <a:t>4) Emocionálna zrelosť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ide o dosiahnutie relatívnej emocionálnej stability, ústup od impulzívnych reakcií, plačlivosti, vzdorovitosti atď.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2000" b="1" dirty="0" smtClean="0"/>
              <a:t>5) Sociálna zrelosť</a:t>
            </a:r>
            <a:r>
              <a:rPr lang="sk-SK" sz="2000" dirty="0" smtClean="0"/>
              <a:t>  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dieťa má potrebu stretávať sa s rovesníkmi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/>
              <a:t>j</a:t>
            </a:r>
            <a:r>
              <a:rPr lang="sk-SK" sz="2000" dirty="0" smtClean="0"/>
              <a:t>e dostatočne samostatné a primerane veku nezávislé od rodičov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2000" b="1" dirty="0" smtClean="0"/>
              <a:t>6) Reč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reč by nemala byť výrazne narušená, v rámci normy je možná mierna </a:t>
            </a:r>
            <a:r>
              <a:rPr lang="sk-SK" sz="2000" dirty="0" err="1" smtClean="0"/>
              <a:t>dyslália</a:t>
            </a:r>
            <a:r>
              <a:rPr lang="sk-SK" sz="2000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2000" dirty="0" smtClean="0"/>
              <a:t>(neschopnosť používať jednotlivé hlásky alebo skupiny hlások podľa jazykových noriem)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2000" dirty="0" smtClean="0"/>
              <a:t>- je nevyhnutné logopedicky upraviť chybu reči </a:t>
            </a:r>
            <a:endParaRPr lang="sk-S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k-SK" smtClean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66800" y="642938"/>
            <a:ext cx="10058400" cy="5392737"/>
          </a:xfrm>
        </p:spPr>
        <p:txBody>
          <a:bodyPr rtlCol="0">
            <a:normAutofit fontScale="5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3600" b="1" dirty="0" smtClean="0"/>
              <a:t>7)</a:t>
            </a:r>
            <a:r>
              <a:rPr lang="sk-SK" sz="2600" b="1" dirty="0" smtClean="0"/>
              <a:t> </a:t>
            </a:r>
            <a:r>
              <a:rPr lang="sk-SK" sz="3600" b="1" dirty="0" smtClean="0"/>
              <a:t>Rozvoj matematických schopností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3600" dirty="0" smtClean="0"/>
              <a:t>pre pochopenie počtu je nevyhnutné porozumieť základným pojmom pre označenie kvality: </a:t>
            </a:r>
            <a:r>
              <a:rPr lang="sk-SK" sz="3600" b="1" dirty="0" smtClean="0"/>
              <a:t>málo – veľa, viac – menej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3600" b="1" dirty="0" smtClean="0"/>
              <a:t>8) Grafomotorika, </a:t>
            </a:r>
            <a:r>
              <a:rPr lang="sk-SK" sz="3600" b="1" dirty="0" err="1" smtClean="0"/>
              <a:t>lateralita</a:t>
            </a:r>
            <a:r>
              <a:rPr lang="sk-SK" sz="3600" b="1" dirty="0" smtClean="0"/>
              <a:t>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3600" dirty="0" smtClean="0"/>
              <a:t>zvládnutie správneho držania ceruzky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 smtClean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 smtClean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 smtClean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endParaRPr lang="sk-SK" sz="2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endParaRPr lang="sk-SK" sz="2600" dirty="0" smtClean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3600" dirty="0"/>
              <a:t>d</a:t>
            </a:r>
            <a:r>
              <a:rPr lang="sk-SK" sz="3600" dirty="0" smtClean="0"/>
              <a:t>održanie sklonu papiera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3600" dirty="0" smtClean="0"/>
              <a:t>primeraná manipulácia a tlak pri písaní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3600" dirty="0" smtClean="0"/>
              <a:t>  </a:t>
            </a:r>
            <a:r>
              <a:rPr lang="sk-SK" sz="3600" b="1" dirty="0" smtClean="0"/>
              <a:t> </a:t>
            </a:r>
            <a:r>
              <a:rPr lang="sk-SK" sz="3600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4659" y="2115489"/>
            <a:ext cx="2505075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Školská pripravenosť (spôsobilosť)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sk-SK" sz="2000" dirty="0" smtClean="0"/>
              <a:t>zachytáva úroveň predchádzajúcej prípravy z hľadiska schopností dieťaťa, získaných vplyvom prostredia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2000" b="1" dirty="0" smtClean="0"/>
              <a:t>Školskú spôsobilosť posudzujeme na základe nasledujúcich ukazovateľov: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/>
              <a:t> </a:t>
            </a:r>
            <a:r>
              <a:rPr lang="sk-SK" sz="2000" b="1" dirty="0" smtClean="0"/>
              <a:t>Reč – </a:t>
            </a:r>
            <a:r>
              <a:rPr lang="sk-SK" sz="2000" dirty="0" smtClean="0"/>
              <a:t>výslovnosť, komunikácia, reprodukcia obsahu (napr. rozprávky), vyjadrovacie schopnosti.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 smtClean="0"/>
              <a:t>Činnosť a hra – </a:t>
            </a:r>
            <a:r>
              <a:rPr lang="sk-SK" sz="2000" dirty="0" smtClean="0"/>
              <a:t>vzťah k hre a činnostiam, záujem o hru, nadobúdanie nových činností.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 smtClean="0"/>
              <a:t>Motorika – </a:t>
            </a:r>
            <a:r>
              <a:rPr lang="sk-SK" sz="2000" dirty="0" smtClean="0"/>
              <a:t>ovládanie pohybovej aktivity.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endParaRPr lang="sk-SK" b="1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b="1" dirty="0" smtClean="0"/>
              <a:t> </a:t>
            </a:r>
            <a:r>
              <a:rPr lang="sk-SK" dirty="0" smtClean="0"/>
              <a:t>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 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66800" y="642938"/>
            <a:ext cx="10058400" cy="5392737"/>
          </a:xfrm>
        </p:spPr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 smtClean="0"/>
              <a:t>Grafomotorika – </a:t>
            </a:r>
            <a:r>
              <a:rPr lang="sk-SK" sz="2000" dirty="0" smtClean="0"/>
              <a:t>ovládanie ceruzky, výtvarný prejav a začiatok písomného prejavu, schopnosť napodobniť určité grafické vzory.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endParaRPr lang="sk-SK" b="1" dirty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endParaRPr lang="sk-SK" b="1" dirty="0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718" y="1452143"/>
            <a:ext cx="3780001" cy="504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isometricOffAxis1Right"/>
            <a:lightRig rig="threePt" dir="t"/>
          </a:scene3d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096" y="1452143"/>
            <a:ext cx="3780000" cy="5040000"/>
          </a:xfrm>
          <a:prstGeom prst="rect">
            <a:avLst/>
          </a:prstGeom>
          <a:scene3d>
            <a:camera prst="isometricOffAxis2Lef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k-SK" smtClean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66800" y="642938"/>
            <a:ext cx="10058400" cy="5392737"/>
          </a:xfrm>
        </p:spPr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 err="1" smtClean="0"/>
              <a:t>Sociabilita</a:t>
            </a:r>
            <a:r>
              <a:rPr lang="sk-SK" sz="2000" b="1" dirty="0" smtClean="0"/>
              <a:t> – </a:t>
            </a:r>
            <a:r>
              <a:rPr lang="sk-SK" sz="2000" dirty="0" smtClean="0"/>
              <a:t>správanie sa v kolektíve detí a dospelých, schopnosť nadviazať sociálny kontakt.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 smtClean="0"/>
              <a:t>Zvládnutie prvkov sebaobsluhy – </a:t>
            </a:r>
            <a:r>
              <a:rPr lang="sk-SK" sz="2000" dirty="0" smtClean="0"/>
              <a:t>obliekanie, obúvanie, osobná hygiena, stolovanie.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/>
              <a:t> </a:t>
            </a:r>
            <a:r>
              <a:rPr lang="sk-SK" sz="2000" b="1" dirty="0" smtClean="0"/>
              <a:t>Emocionalita – </a:t>
            </a:r>
            <a:r>
              <a:rPr lang="sk-SK" sz="2000" dirty="0" smtClean="0"/>
              <a:t>určitá schopnosť ovládania a vyjadrovania citov, odpútanie sa na primeraný čas od rodičov (najmä matky).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sk-SK" sz="2000" b="1" dirty="0" smtClean="0"/>
              <a:t>Správanie sa – </a:t>
            </a:r>
            <a:r>
              <a:rPr lang="sk-SK" sz="2000" dirty="0" smtClean="0"/>
              <a:t>samostatnosť, aktivita, prispôsobivosť.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v"/>
              <a:defRPr/>
            </a:pPr>
            <a:endParaRPr lang="sk-SK" sz="2000" dirty="0"/>
          </a:p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/>
            </a:pPr>
            <a:r>
              <a:rPr lang="sk-SK" sz="2000" b="1" dirty="0" smtClean="0"/>
              <a:t>Nestačí, aby dieťa bolo na školu zrelé. </a:t>
            </a:r>
            <a:r>
              <a:rPr lang="sk-SK" sz="2000" b="1" dirty="0"/>
              <a:t>J</a:t>
            </a:r>
            <a:r>
              <a:rPr lang="sk-SK" sz="2000" b="1" dirty="0" smtClean="0"/>
              <a:t>e potrebné, aby bolo na ňu aj pripravené.  </a:t>
            </a:r>
            <a:endParaRPr lang="sk-SK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k-SK" smtClean="0"/>
          </a:p>
        </p:txBody>
      </p:sp>
      <p:sp>
        <p:nvSpPr>
          <p:cNvPr id="14339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Garamond" pitchFamily="18" charset="0"/>
              <a:buNone/>
            </a:pPr>
            <a:r>
              <a:rPr lang="sk-SK" sz="2000" b="1" dirty="0" smtClean="0"/>
              <a:t>V prezentácii boli použité zdroje z odborného referátu od: </a:t>
            </a:r>
          </a:p>
          <a:p>
            <a:pPr marL="0" indent="0" eaLnBrk="1" hangingPunct="1">
              <a:buFont typeface="Garamond" pitchFamily="18" charset="0"/>
              <a:buNone/>
            </a:pPr>
            <a:r>
              <a:rPr lang="sk-SK" sz="2000" dirty="0" smtClean="0"/>
              <a:t>Veronika </a:t>
            </a:r>
            <a:r>
              <a:rPr lang="sk-SK" sz="2000" dirty="0" err="1" smtClean="0"/>
              <a:t>Sinová</a:t>
            </a:r>
            <a:r>
              <a:rPr lang="sk-SK" sz="2000" dirty="0" smtClean="0"/>
              <a:t> – špeciálny pedagóg </a:t>
            </a:r>
          </a:p>
          <a:p>
            <a:pPr marL="0" indent="0" eaLnBrk="1" hangingPunct="1">
              <a:buFont typeface="Garamond" pitchFamily="18" charset="0"/>
              <a:buNone/>
            </a:pPr>
            <a:r>
              <a:rPr lang="sk-SK" sz="2000" b="1" dirty="0" smtClean="0"/>
              <a:t>Spracované podľa: </a:t>
            </a:r>
          </a:p>
          <a:p>
            <a:pPr marL="0" indent="0" eaLnBrk="1" hangingPunct="1">
              <a:buFont typeface="Garamond" pitchFamily="18" charset="0"/>
              <a:buNone/>
            </a:pPr>
            <a:r>
              <a:rPr lang="sk-SK" sz="2000" dirty="0" err="1" smtClean="0"/>
              <a:t>Říčan</a:t>
            </a:r>
            <a:r>
              <a:rPr lang="sk-SK" sz="2000" dirty="0" smtClean="0"/>
              <a:t> a kol.: </a:t>
            </a:r>
            <a:r>
              <a:rPr lang="sk-SK" sz="2000" dirty="0" err="1" smtClean="0"/>
              <a:t>Dětská</a:t>
            </a:r>
            <a:r>
              <a:rPr lang="sk-SK" sz="2000" dirty="0" smtClean="0"/>
              <a:t> klinická </a:t>
            </a:r>
            <a:r>
              <a:rPr lang="sk-SK" sz="2000" dirty="0" err="1" smtClean="0"/>
              <a:t>psychologie</a:t>
            </a:r>
            <a:r>
              <a:rPr lang="sk-SK" sz="2000" dirty="0" smtClean="0"/>
              <a:t>. Praha. </a:t>
            </a:r>
            <a:r>
              <a:rPr lang="sk-SK" sz="2000" dirty="0" err="1" smtClean="0"/>
              <a:t>Grada</a:t>
            </a:r>
            <a:r>
              <a:rPr lang="sk-SK" sz="2000" dirty="0" smtClean="0"/>
              <a:t>. 2006.</a:t>
            </a:r>
          </a:p>
          <a:p>
            <a:pPr marL="0" indent="0" eaLnBrk="1" hangingPunct="1">
              <a:buFont typeface="Garamond" pitchFamily="18" charset="0"/>
              <a:buNone/>
            </a:pPr>
            <a:r>
              <a:rPr lang="sk-SK" sz="2000" dirty="0" smtClean="0"/>
              <a:t>Zelinková, O.: Pedagogická diagnostika a </a:t>
            </a:r>
            <a:r>
              <a:rPr lang="sk-SK" sz="2000" dirty="0" err="1" smtClean="0"/>
              <a:t>individuální</a:t>
            </a:r>
            <a:r>
              <a:rPr lang="sk-SK" sz="2000" dirty="0" smtClean="0"/>
              <a:t> </a:t>
            </a:r>
            <a:r>
              <a:rPr lang="sk-SK" sz="2000" dirty="0" err="1" smtClean="0"/>
              <a:t>vzdělávací</a:t>
            </a:r>
            <a:r>
              <a:rPr lang="sk-SK" sz="2000" dirty="0" smtClean="0"/>
              <a:t> program. Praha. Portál. 2011. </a:t>
            </a:r>
          </a:p>
          <a:p>
            <a:pPr marL="0" indent="0" eaLnBrk="1" hangingPunct="1">
              <a:buFont typeface="Garamond" pitchFamily="18" charset="0"/>
              <a:buNone/>
            </a:pPr>
            <a:endParaRPr lang="sk-SK" dirty="0" smtClean="0"/>
          </a:p>
          <a:p>
            <a:pPr marL="0" indent="0" eaLnBrk="1" hangingPunct="1">
              <a:buFont typeface="Garamond" pitchFamily="18" charset="0"/>
              <a:buNone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286</TotalTime>
  <Words>518</Words>
  <Application>Microsoft Office PowerPoint</Application>
  <PresentationFormat>Vlastná</PresentationFormat>
  <Paragraphs>70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Savon</vt:lpstr>
      <vt:lpstr>Školská zrelosť a pripravenosť dieťaťa na primárne vzdelávanie   </vt:lpstr>
      <vt:lpstr>Školská zrelosť </vt:lpstr>
      <vt:lpstr>Kritériá a znaky školskej zrelosti </vt:lpstr>
      <vt:lpstr>Snímka 4</vt:lpstr>
      <vt:lpstr>Snímka 5</vt:lpstr>
      <vt:lpstr>Školská pripravenosť (spôsobilosť)</vt:lpstr>
      <vt:lpstr>  </vt:lpstr>
      <vt:lpstr>Snímka 8</vt:lpstr>
      <vt:lpstr>Snímka 9</vt:lpstr>
      <vt:lpstr>Snímka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Školská zrelosť a pripravenosť dieťaťa na ZŠ</dc:title>
  <dc:creator>Matesa</dc:creator>
  <cp:lastModifiedBy>Materska Skolka Svantnerova</cp:lastModifiedBy>
  <cp:revision>40</cp:revision>
  <dcterms:created xsi:type="dcterms:W3CDTF">2015-01-11T16:40:13Z</dcterms:created>
  <dcterms:modified xsi:type="dcterms:W3CDTF">2019-02-12T10:14:17Z</dcterms:modified>
</cp:coreProperties>
</file>